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77240" y="685800"/>
            <a:ext cx="2468880" cy="384048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685800"/>
            <a:ext cx="2468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3A5D"/>
                </a:solidFill>
                <a:latin typeface="Microsoft JhengHei"/>
              </a:rPr>
              <a:t>115年度｜自製教育訓練教材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7955279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Microsoft JhengHei"/>
              </a:rPr>
              <a:t>CEDAW × 智慧停車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76272"/>
            <a:ext cx="886968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Microsoft JhengHei"/>
              </a:rPr>
              <a:t>校園周邊停車接送共享
性別友善環境改善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749039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D2E0EB"/>
                </a:solidFill>
                <a:latin typeface="Microsoft JhengHei"/>
              </a:rPr>
              <a:t>從性別統計看見照顧差異，從交通服務回應性別需求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83879" y="4892040"/>
            <a:ext cx="841248" cy="841248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83879" y="4892040"/>
            <a:ext cx="841248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JhengHei"/>
              </a:rPr>
              <a:t>看見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35440" y="4892040"/>
            <a:ext cx="841248" cy="841248"/>
          </a:xfrm>
          <a:prstGeom prst="roundRect">
            <a:avLst/>
          </a:prstGeom>
          <a:solidFill>
            <a:srgbClr val="D66F7E"/>
          </a:solidFill>
          <a:ln>
            <a:solidFill>
              <a:srgbClr val="D66F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235440" y="4892040"/>
            <a:ext cx="841248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JhengHei"/>
              </a:rPr>
              <a:t>回應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287000" y="4892040"/>
            <a:ext cx="841248" cy="841248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287000" y="4892040"/>
            <a:ext cx="841248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JhengHei"/>
              </a:rPr>
              <a:t>共擔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5925312"/>
            <a:ext cx="3657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JhengHei"/>
              </a:rPr>
              <a:t>新北市政府交通局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學習地圖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今天要帶走的 4 個重點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1737360"/>
            <a:ext cx="1056132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87552" y="1847088"/>
            <a:ext cx="640080" cy="621792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847088"/>
            <a:ext cx="64008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Jheng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4519" y="1810512"/>
            <a:ext cx="24231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F3A5D"/>
                </a:solidFill>
                <a:latin typeface="Microsoft JhengHei"/>
              </a:rPr>
              <a:t>認識 CEDAW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0520" y="1810512"/>
            <a:ext cx="6629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87584"/>
                </a:solidFill>
                <a:latin typeface="Microsoft JhengHei"/>
              </a:rPr>
              <a:t>第5條、第11條與交通政策的連結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816352"/>
            <a:ext cx="1056132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87552" y="2926080"/>
            <a:ext cx="640080" cy="621792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87552" y="2926080"/>
            <a:ext cx="64008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JhengHe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4519" y="2889504"/>
            <a:ext cx="24231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F3A5D"/>
                </a:solidFill>
                <a:latin typeface="Microsoft JhengHei"/>
              </a:rPr>
              <a:t>看懂性別數據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0520" y="2889504"/>
            <a:ext cx="6629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87584"/>
                </a:solidFill>
                <a:latin typeface="Microsoft JhengHei"/>
              </a:rPr>
              <a:t>從接送者性別比與女性勞參率辨識問題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895344"/>
            <a:ext cx="1056132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87552" y="4005072"/>
            <a:ext cx="640080" cy="621792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87552" y="4005072"/>
            <a:ext cx="64008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JhengHei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74519" y="3968496"/>
            <a:ext cx="24231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F3A5D"/>
                </a:solidFill>
                <a:latin typeface="Microsoft JhengHei"/>
              </a:rPr>
              <a:t>理解政策回應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60520" y="3968496"/>
            <a:ext cx="6629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87584"/>
                </a:solidFill>
                <a:latin typeface="Microsoft JhengHei"/>
              </a:rPr>
              <a:t>智慧接送格位如何降低時間與照顧壓力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4974336"/>
            <a:ext cx="1056132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87552" y="5084064"/>
            <a:ext cx="640080" cy="621792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87552" y="5084064"/>
            <a:ext cx="64008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JhengHei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74519" y="5047488"/>
            <a:ext cx="24231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F3A5D"/>
                </a:solidFill>
                <a:latin typeface="Microsoft JhengHei"/>
              </a:rPr>
              <a:t>練習性別思考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60520" y="5047488"/>
            <a:ext cx="6629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87584"/>
                </a:solidFill>
                <a:latin typeface="Microsoft JhengHei"/>
              </a:rPr>
              <a:t>從學校、托育機構與企業提出配套措施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CEDAW 條文簡介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CEDAW 與交通政策有什麼關係？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691640"/>
            <a:ext cx="3657600" cy="4069080"/>
          </a:xfrm>
          <a:prstGeom prst="roundRect">
            <a:avLst/>
          </a:prstGeom>
          <a:solidFill>
            <a:srgbClr val="E0F2EF"/>
          </a:solidFill>
          <a:ln>
            <a:solidFill>
              <a:srgbClr val="E0F2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965960"/>
            <a:ext cx="22860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4807E"/>
                </a:solidFill>
                <a:latin typeface="Microsoft JhengHei"/>
              </a:rPr>
              <a:t>核心觀念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514600"/>
            <a:ext cx="3108960" cy="1965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1F3A5D"/>
                </a:solidFill>
                <a:latin typeface="Microsoft JhengHei"/>
              </a:rPr>
              <a:t>性別平等不只是在「提供一樣的服務」，也要看見不同性別在生活角色、照顧責任與時間使用上的差異。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51560" y="4956048"/>
            <a:ext cx="3063240" cy="384048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4956048"/>
            <a:ext cx="30632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交通建設 → 公共服務 → 性別回應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92040" y="1874519"/>
            <a:ext cx="63550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166360" y="2075688"/>
            <a:ext cx="1097280" cy="1097280"/>
          </a:xfrm>
          <a:prstGeom prst="roundRect">
            <a:avLst/>
          </a:prstGeom>
          <a:solidFill>
            <a:srgbClr val="D66F7E"/>
          </a:solidFill>
          <a:ln>
            <a:solidFill>
              <a:srgbClr val="D66F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166360" y="2075688"/>
            <a:ext cx="109728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icrosoft JhengHei"/>
              </a:rPr>
              <a:t>第 5 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093976"/>
            <a:ext cx="425196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7303A"/>
                </a:solidFill>
                <a:latin typeface="Microsoft JhengHei"/>
              </a:rPr>
              <a:t>消除性別刻板印象
促進共同承擔照顧責任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892040" y="3886200"/>
            <a:ext cx="63550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166360" y="4087368"/>
            <a:ext cx="1097280" cy="1097280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166360" y="4087368"/>
            <a:ext cx="109728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icrosoft JhengHei"/>
              </a:rPr>
              <a:t>第 11 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4105656"/>
            <a:ext cx="425196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7303A"/>
                </a:solidFill>
                <a:latin typeface="Microsoft JhengHei"/>
              </a:rPr>
              <a:t>保障婦女就業權益
支持家庭義務與工作責任兼顧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消除性別刻板印象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CEDAW 第 5 條｜翻轉「接送是媽媽的事」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783080"/>
            <a:ext cx="24231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D66F7E"/>
                </a:solidFill>
                <a:latin typeface="Microsoft JhengHei"/>
              </a:rPr>
              <a:t>70.7%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95728"/>
            <a:ext cx="21488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687584"/>
                </a:solidFill>
                <a:latin typeface="Microsoft JhengHei"/>
              </a:rPr>
              <a:t>接送者為女性家長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783080"/>
            <a:ext cx="24231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520440" y="1920240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24807E"/>
                </a:solidFill>
                <a:latin typeface="Microsoft JhengHei"/>
              </a:rPr>
              <a:t>29.3%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40" y="2395728"/>
            <a:ext cx="21488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687584"/>
                </a:solidFill>
                <a:latin typeface="Microsoft JhengHei"/>
              </a:rPr>
              <a:t>接送者為男性家長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691640"/>
            <a:ext cx="5074920" cy="1828800"/>
          </a:xfrm>
          <a:prstGeom prst="roundRect">
            <a:avLst/>
          </a:prstGeom>
          <a:solidFill>
            <a:srgbClr val="F7E4E8"/>
          </a:solidFill>
          <a:ln>
            <a:solidFill>
              <a:srgbClr val="F7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46520" y="1901952"/>
            <a:ext cx="1463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D66F7E"/>
                </a:solidFill>
                <a:latin typeface="Microsoft JhengHei"/>
              </a:rPr>
              <a:t>性別議題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2331720"/>
            <a:ext cx="448056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F3A5D"/>
                </a:solidFill>
                <a:latin typeface="Microsoft JhengHei"/>
              </a:rPr>
              <a:t>多數家庭仍由女性負責孩童接送，反映照顧責任仍存在明顯性別差異。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429000"/>
            <a:ext cx="2743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F3A5D"/>
                </a:solidFill>
                <a:latin typeface="Microsoft JhengHei"/>
              </a:rPr>
              <a:t>政策如何回應？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977639"/>
            <a:ext cx="31546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87552" y="4160520"/>
            <a:ext cx="438912" cy="384048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87552" y="4160520"/>
            <a:ext cx="4389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72768" y="4041648"/>
            <a:ext cx="2148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改善接送環境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4480560"/>
            <a:ext cx="21488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提高便利性與從容度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0560" y="3977639"/>
            <a:ext cx="31546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645152" y="4160520"/>
            <a:ext cx="438912" cy="384048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45152" y="4160520"/>
            <a:ext cx="4389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30368" y="4041648"/>
            <a:ext cx="2148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降低照顧隱形成本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0368" y="4480560"/>
            <a:ext cx="21488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減少匆忙、找位與違停風險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38160" y="3977639"/>
            <a:ext cx="31546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302752" y="4160520"/>
            <a:ext cx="438912" cy="384048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302752" y="4160520"/>
            <a:ext cx="43891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87968" y="4041648"/>
            <a:ext cx="2148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鼓勵共同參與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87968" y="4480560"/>
            <a:ext cx="21488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讓男性家長更容易投入接送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保障婦女就業權益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CEDAW 第 11 條｜讓家庭責任不成為就業阻力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737360"/>
            <a:ext cx="498348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965960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D66F7E"/>
                </a:solidFill>
                <a:latin typeface="Microsoft JhengHei"/>
              </a:rPr>
              <a:t>從資料看見的風險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606040"/>
            <a:ext cx="1920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25–29歲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651760"/>
            <a:ext cx="24688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7303A"/>
                </a:solidFill>
                <a:latin typeface="Microsoft JhengHei"/>
              </a:rPr>
              <a:t>女性勞參率約 93% 高峰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401568"/>
            <a:ext cx="1920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55歲以上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3447288"/>
            <a:ext cx="24688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7303A"/>
                </a:solidFill>
                <a:latin typeface="Microsoft JhengHei"/>
              </a:rPr>
              <a:t>跌至約 40%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251960"/>
            <a:ext cx="41605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87584"/>
                </a:solidFill>
                <a:latin typeface="Microsoft JhengHei"/>
              </a:rPr>
              <a:t>教材指出，婚育及照顧未滿12歲兒童與女性勞動力流失風險相關。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1737360"/>
            <a:ext cx="5120640" cy="3520440"/>
          </a:xfrm>
          <a:prstGeom prst="roundRect">
            <a:avLst/>
          </a:prstGeom>
          <a:solidFill>
            <a:srgbClr val="E0F2EF"/>
          </a:solidFill>
          <a:ln>
            <a:solidFill>
              <a:srgbClr val="E0F2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0" y="1965960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4807E"/>
                </a:solidFill>
                <a:latin typeface="Microsoft JhengHei"/>
              </a:rPr>
              <a:t>交通服務的回應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2651760"/>
            <a:ext cx="411480" cy="384048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0" y="2651760"/>
            <a:ext cx="411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2578608"/>
            <a:ext cx="3657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提供合理接送停車時間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364991"/>
            <a:ext cx="411480" cy="384048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364991"/>
            <a:ext cx="411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95160" y="3291839"/>
            <a:ext cx="3657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降低上下班接送的「時間焦慮」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0" y="4078224"/>
            <a:ext cx="411480" cy="384048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0" y="4078224"/>
            <a:ext cx="411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95160" y="4005072"/>
            <a:ext cx="3657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支持家長兼顧家庭與工作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4617720"/>
            <a:ext cx="4389120" cy="384048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0" y="4617720"/>
            <a:ext cx="4389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3A5D"/>
                </a:solidFill>
                <a:latin typeface="Microsoft JhengHei"/>
              </a:rPr>
              <a:t>重點：公共服務也能成為性別平等的支持系統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性別影響評估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把性別觀點放進政策設計：GIA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664208"/>
            <a:ext cx="104241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F3A5D"/>
                </a:solidFill>
                <a:latin typeface="Microsoft JhengHei"/>
              </a:rPr>
              <a:t>不是做完建設再補性平，而是在規劃階段就問：不同性別的需求是否被看見？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606040"/>
            <a:ext cx="25146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60120" y="2788920"/>
            <a:ext cx="530352" cy="530352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7889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Jheng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493008"/>
            <a:ext cx="2103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蒐集性別統計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3950208"/>
            <a:ext cx="210312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家長接送性別比、照顧時間落差、女性勞參率趨勢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66160" y="2606040"/>
            <a:ext cx="25146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749039" y="2788920"/>
            <a:ext cx="530352" cy="530352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749039" y="27889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JhengHe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39" y="3493008"/>
            <a:ext cx="2103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辨識性別差異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39" y="3950208"/>
            <a:ext cx="210312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女性承擔較多無酬照顧時間，接送壓力不對等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79" y="2606040"/>
            <a:ext cx="25146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537959" y="2788920"/>
            <a:ext cx="530352" cy="530352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37959" y="27889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JhengHe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59" y="3493008"/>
            <a:ext cx="2103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調整服務設計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3950208"/>
            <a:ext cx="210312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依托育實務設定 6–15 分鐘合理免費接送時間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43999" y="2606040"/>
            <a:ext cx="25146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9326879" y="2788920"/>
            <a:ext cx="530352" cy="530352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326879" y="27889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JhengHe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79" y="3493008"/>
            <a:ext cx="2103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檢視政策效益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79" y="3950208"/>
            <a:ext cx="210312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兼顧停車周轉、接送安全與照顧者時間需求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5349240"/>
            <a:ext cx="10881360" cy="594360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05840" y="53492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JhengHei"/>
              </a:rPr>
              <a:t>性別統計 → 看見差異 → 政策回應 → 形成具性別敏感度的交通公共服務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政策案例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本局措施｜家長接送格位智慧化服務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664208"/>
            <a:ext cx="8229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1F3A5D"/>
                </a:solidFill>
                <a:latin typeface="Microsoft JhengHei"/>
              </a:rPr>
              <a:t>把「停車管理」轉化為支持照顧者的友善服務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423160"/>
            <a:ext cx="260604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560320"/>
            <a:ext cx="23317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24807E"/>
                </a:solidFill>
                <a:latin typeface="Microsoft JhengHei"/>
              </a:rPr>
              <a:t>42所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35808"/>
            <a:ext cx="2331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687584"/>
                </a:solidFill>
                <a:latin typeface="Microsoft JhengHei"/>
              </a:rPr>
              <a:t>托嬰（幼）機構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94760" y="2423160"/>
            <a:ext cx="260604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931920" y="2560320"/>
            <a:ext cx="23317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D66F7E"/>
                </a:solidFill>
                <a:latin typeface="Microsoft JhengHei"/>
              </a:rPr>
              <a:t>338格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035808"/>
            <a:ext cx="2331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687584"/>
                </a:solidFill>
                <a:latin typeface="Microsoft JhengHei"/>
              </a:rPr>
              <a:t>家長接送停車格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66560" y="2423160"/>
            <a:ext cx="260604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03720" y="2560320"/>
            <a:ext cx="23317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E0A640"/>
                </a:solidFill>
                <a:latin typeface="Microsoft JhengHei"/>
              </a:rPr>
              <a:t>148萬+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3720" y="3035808"/>
            <a:ext cx="2331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687584"/>
                </a:solidFill>
                <a:latin typeface="Microsoft JhengHei"/>
              </a:rPr>
              <a:t>累計服務車輛次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977639"/>
            <a:ext cx="10561320" cy="1508760"/>
          </a:xfrm>
          <a:prstGeom prst="roundRect">
            <a:avLst/>
          </a:prstGeom>
          <a:solidFill>
            <a:srgbClr val="E0F2EF"/>
          </a:solidFill>
          <a:ln>
            <a:solidFill>
              <a:srgbClr val="E0F2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" y="4224528"/>
            <a:ext cx="13716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4807E"/>
                </a:solidFill>
                <a:latin typeface="Microsoft JhengHei"/>
              </a:rPr>
              <a:t>服務設計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77440" y="4133087"/>
            <a:ext cx="84582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3A5D"/>
                </a:solidFill>
                <a:latin typeface="Microsoft JhengHei"/>
              </a:rPr>
              <a:t>智慧停車設備＋無紙化收費＋接送時段 6–15 分鐘合理停車時間＋逾時違規資料提供警察局舉發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4956048"/>
            <a:ext cx="95097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87584"/>
                </a:solidFill>
                <a:latin typeface="Microsoft JhengHei"/>
              </a:rPr>
              <a:t>目的：提升格位周轉率，同時讓家長能安心下車進入校園接送孩童。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問題辨識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為什麼需要智慧化接送格位？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1783080"/>
            <a:ext cx="49377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51560" y="1984248"/>
            <a:ext cx="822960" cy="384048"/>
          </a:xfrm>
          <a:prstGeom prst="roundRect">
            <a:avLst/>
          </a:prstGeom>
          <a:solidFill>
            <a:srgbClr val="D66F7E"/>
          </a:solidFill>
          <a:ln>
            <a:solidFill>
              <a:srgbClr val="D66F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984248"/>
            <a:ext cx="822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痛點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1892807"/>
            <a:ext cx="1554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找不到車位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1874519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接送格位遭長時間占用，真正接送需求無法使用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971800"/>
            <a:ext cx="49377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051560" y="3172968"/>
            <a:ext cx="822960" cy="384048"/>
          </a:xfrm>
          <a:prstGeom prst="roundRect">
            <a:avLst/>
          </a:prstGeom>
          <a:solidFill>
            <a:srgbClr val="D66F7E"/>
          </a:solidFill>
          <a:ln>
            <a:solidFill>
              <a:srgbClr val="D66F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1560" y="3172968"/>
            <a:ext cx="822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痛點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57400" y="3081528"/>
            <a:ext cx="1554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違停／拖吊風險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063240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家長下車進入托育機構接送，回來可能面臨檢舉或拖吊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4160520"/>
            <a:ext cx="49377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051560" y="4361688"/>
            <a:ext cx="822960" cy="384048"/>
          </a:xfrm>
          <a:prstGeom prst="roundRect">
            <a:avLst/>
          </a:prstGeom>
          <a:solidFill>
            <a:srgbClr val="D66F7E"/>
          </a:solidFill>
          <a:ln>
            <a:solidFill>
              <a:srgbClr val="D66F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51560" y="4361688"/>
            <a:ext cx="822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痛點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4270248"/>
            <a:ext cx="1554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A5D"/>
                </a:solidFill>
                <a:latin typeface="Microsoft JhengHei"/>
              </a:rPr>
              <a:t>時間壓力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6160" y="4251959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接送後還要趕上班，額外處理停車問題加劇匆忙與焦慮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26480" y="1783080"/>
            <a:ext cx="5074920" cy="3337560"/>
          </a:xfrm>
          <a:prstGeom prst="roundRect">
            <a:avLst/>
          </a:prstGeom>
          <a:solidFill>
            <a:srgbClr val="E0F2EF"/>
          </a:solidFill>
          <a:ln>
            <a:solidFill>
              <a:srgbClr val="E0F2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46520" y="2084831"/>
            <a:ext cx="4114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4807E"/>
                </a:solidFill>
                <a:latin typeface="Microsoft JhengHei"/>
              </a:rPr>
              <a:t>性別觀點的關鍵問題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2743200"/>
            <a:ext cx="40690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F3A5D"/>
                </a:solidFill>
                <a:latin typeface="Microsoft JhengHei"/>
              </a:rPr>
              <a:t>當女性占接送者 70.7%，
這些停車與時間成本，
是否也會不成比例地落在女性身上？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46520" y="4434840"/>
            <a:ext cx="4160520" cy="384048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46520" y="4434840"/>
            <a:ext cx="4160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這就是性別影響評估要看見的差異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服務流程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智慧接送服務怎麼運作？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58368" y="2148840"/>
            <a:ext cx="242316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463040" y="2395728"/>
            <a:ext cx="804672" cy="804672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63040" y="2395728"/>
            <a:ext cx="804672" cy="804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JhengHe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3401568"/>
            <a:ext cx="2057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F3A5D"/>
                </a:solidFill>
                <a:latin typeface="Microsoft JhengHei"/>
              </a:rPr>
              <a:t>到達接送區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822191"/>
            <a:ext cx="2057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87584"/>
                </a:solidFill>
                <a:latin typeface="Microsoft JhengHei"/>
              </a:rPr>
              <a:t>家長使用專用接送格位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8960" y="2788920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E0A640"/>
                </a:solidFill>
                <a:latin typeface="Microsoft JhengHe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11296" y="2148840"/>
            <a:ext cx="242316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315968" y="2395728"/>
            <a:ext cx="804672" cy="804672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15968" y="2395728"/>
            <a:ext cx="804672" cy="804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JhengHe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4176" y="3401568"/>
            <a:ext cx="2057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F3A5D"/>
                </a:solidFill>
                <a:latin typeface="Microsoft JhengHei"/>
              </a:rPr>
              <a:t>合理停車時間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4176" y="3822191"/>
            <a:ext cx="2057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87584"/>
                </a:solidFill>
                <a:latin typeface="Microsoft JhengHei"/>
              </a:rPr>
              <a:t>依需求設定 6–15 分鐘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61888" y="2788920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E0A640"/>
                </a:solidFill>
                <a:latin typeface="Microsoft JhengHe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64224" y="2148840"/>
            <a:ext cx="242316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168896" y="2395728"/>
            <a:ext cx="804672" cy="804672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168896" y="2395728"/>
            <a:ext cx="804672" cy="804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JhengHe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47104" y="3401568"/>
            <a:ext cx="2057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F3A5D"/>
                </a:solidFill>
                <a:latin typeface="Microsoft JhengHei"/>
              </a:rPr>
              <a:t>安心入校接送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47104" y="3822191"/>
            <a:ext cx="2057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87584"/>
                </a:solidFill>
                <a:latin typeface="Microsoft JhengHei"/>
              </a:rPr>
              <a:t>可下車陪同孩童進入校園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14816" y="2788920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E0A640"/>
                </a:solidFill>
                <a:latin typeface="Microsoft JhengHe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217152" y="2148840"/>
            <a:ext cx="242316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0021824" y="2395728"/>
            <a:ext cx="804672" cy="804672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021824" y="2395728"/>
            <a:ext cx="804672" cy="804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JhengHe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00032" y="3401568"/>
            <a:ext cx="2057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F3A5D"/>
                </a:solidFill>
                <a:latin typeface="Microsoft JhengHei"/>
              </a:rPr>
              <a:t>逾時管理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00032" y="3822191"/>
            <a:ext cx="2057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87584"/>
                </a:solidFill>
                <a:latin typeface="Microsoft JhengHei"/>
              </a:rPr>
              <a:t>逾時資料提供警察局舉發，提升周轉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463040" y="4983480"/>
            <a:ext cx="9281160" cy="658368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463040" y="4983480"/>
            <a:ext cx="92811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Microsoft JhengHei"/>
              </a:rPr>
              <a:t>管理效率 × 接送安全 × 照顧者時間需求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現場案例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案例圖像｜安心下車接送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27632"/>
            <a:ext cx="6629400" cy="45262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726679" y="1627632"/>
            <a:ext cx="3566160" cy="4526280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65008" y="1965960"/>
            <a:ext cx="28346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JhengHei"/>
              </a:rPr>
              <a:t>從照片看政策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65008" y="2697480"/>
            <a:ext cx="384048" cy="384048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65008" y="2697480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3A5D"/>
                </a:solidFill>
                <a:latin typeface="Microsoft JhengHe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1080" y="2606040"/>
            <a:ext cx="21488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JhengHei"/>
              </a:rPr>
              <a:t>智慧停車設備設於格位旁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3630168"/>
            <a:ext cx="384048" cy="384048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65008" y="363016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3A5D"/>
                </a:solidFill>
                <a:latin typeface="Microsoft Jheng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1080" y="3538728"/>
            <a:ext cx="21488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JhengHei"/>
              </a:rPr>
              <a:t>家長可下車陪同幼童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4562856"/>
            <a:ext cx="384048" cy="384048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65008" y="4562856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3A5D"/>
                </a:solidFill>
                <a:latin typeface="Microsoft JhengHe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1080" y="4471416"/>
            <a:ext cx="21488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JhengHei"/>
              </a:rPr>
              <a:t>服務重點不只是「收費」，更是讓接送過程更安心、從容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現場案例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案例圖像｜板橋區文德國小附設幼兒園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040880" y="1627632"/>
            <a:ext cx="4251960" cy="4526280"/>
          </a:xfrm>
          <a:prstGeom prst="roundRect">
            <a:avLst/>
          </a:prstGeom>
          <a:solidFill>
            <a:srgbClr val="E0F2EF"/>
          </a:solidFill>
          <a:ln>
            <a:solidFill>
              <a:srgbClr val="E0F2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60920" y="1965960"/>
            <a:ext cx="1828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4807E"/>
                </a:solidFill>
                <a:latin typeface="Microsoft JhengHei"/>
              </a:rPr>
              <a:t>觀察重點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60920" y="2542032"/>
            <a:ext cx="3520440" cy="260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1F3A5D"/>
                </a:solidFill>
                <a:latin typeface="Microsoft JhengHei"/>
              </a:defRPr>
            </a:pPr>
            <a:r>
              <a:t>●  接送區以標誌、標線清楚辨識。</a:t>
            </a:r>
          </a:p>
          <a:p>
            <a:pPr>
              <a:spcAft>
                <a:spcPts val="1000"/>
              </a:spcAft>
              <a:defRPr sz="1500">
                <a:solidFill>
                  <a:srgbClr val="1F3A5D"/>
                </a:solidFill>
                <a:latin typeface="Microsoft JhengHei"/>
              </a:defRPr>
            </a:pPr>
            <a:r>
              <a:t>●  智慧設備協助掌握格位使用情形。</a:t>
            </a:r>
          </a:p>
          <a:p>
            <a:pPr>
              <a:spcAft>
                <a:spcPts val="1000"/>
              </a:spcAft>
              <a:defRPr sz="1500">
                <a:solidFill>
                  <a:srgbClr val="1F3A5D"/>
                </a:solidFill>
                <a:latin typeface="Microsoft JhengHei"/>
              </a:defRPr>
            </a:pPr>
            <a:r>
              <a:t>●  合理接送時間讓有限路邊空間維持周轉。</a:t>
            </a:r>
          </a:p>
          <a:p>
            <a:pPr>
              <a:spcAft>
                <a:spcPts val="1000"/>
              </a:spcAft>
              <a:defRPr sz="1500">
                <a:solidFill>
                  <a:srgbClr val="1F3A5D"/>
                </a:solidFill>
                <a:latin typeface="Microsoft JhengHei"/>
              </a:defRPr>
            </a:pPr>
            <a:r>
              <a:t>●  環境改善可降低照顧者接送過程中的時間壓力。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60920" y="5440680"/>
            <a:ext cx="3337560" cy="384048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60920" y="5440680"/>
            <a:ext cx="3337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想一想：誰最常使用這個空間？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11</a:t>
            </a: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36" y="1627632"/>
            <a:ext cx="5916357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4807E"/>
                </a:solidFill>
                <a:latin typeface="Microsoft JhengHei"/>
              </a:rPr>
              <a:t>互動練習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3A5D"/>
                </a:solidFill>
                <a:latin typeface="Microsoft JhengHei"/>
              </a:rPr>
              <a:t>小組討論｜如何增加男性參與孩童上下學接送？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53312"/>
            <a:ext cx="914400" cy="64008"/>
          </a:xfrm>
          <a:prstGeom prst="rect">
            <a:avLst/>
          </a:prstGeom>
          <a:solidFill>
            <a:srgbClr val="E0A6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627632"/>
            <a:ext cx="10515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F3A5D"/>
                </a:solidFill>
                <a:latin typeface="Microsoft JhengHei"/>
              </a:rPr>
              <a:t>請從「學校／托育機構／企業」三個角色，各提出 1 項可行配套。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31720"/>
            <a:ext cx="31546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51560" y="2578608"/>
            <a:ext cx="1051560" cy="384048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2578608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學校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246120"/>
            <a:ext cx="26517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F3A5D"/>
                </a:solidFill>
                <a:latin typeface="Microsoft JhengHei"/>
              </a:rPr>
              <a:t>接送流程、宣導、親職參與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886200"/>
            <a:ext cx="2651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我的建議：＿＿＿＿＿＿＿＿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2331720"/>
            <a:ext cx="31546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709160" y="2578608"/>
            <a:ext cx="1051560" cy="384048"/>
          </a:xfrm>
          <a:prstGeom prst="roundRect">
            <a:avLst/>
          </a:prstGeom>
          <a:solidFill>
            <a:srgbClr val="D66F7E"/>
          </a:solidFill>
          <a:ln>
            <a:solidFill>
              <a:srgbClr val="D66F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09160" y="2578608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托育機構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3246120"/>
            <a:ext cx="26517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F3A5D"/>
                </a:solidFill>
                <a:latin typeface="Microsoft JhengHei"/>
              </a:rPr>
              <a:t>接送時間、現場協助、親師溝通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60" y="3886200"/>
            <a:ext cx="2651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我的建議：＿＿＿＿＿＿＿＿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2331720"/>
            <a:ext cx="31546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366760" y="2578608"/>
            <a:ext cx="1051560" cy="384048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66760" y="2578608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3A5D"/>
                </a:solidFill>
                <a:latin typeface="Microsoft JhengHei"/>
              </a:rPr>
              <a:t>企業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6760" y="3246120"/>
            <a:ext cx="26517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F3A5D"/>
                </a:solidFill>
                <a:latin typeface="Microsoft JhengHei"/>
              </a:rPr>
              <a:t>彈性上下班、家庭友善措施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3886200"/>
            <a:ext cx="2651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7584"/>
                </a:solidFill>
                <a:latin typeface="Microsoft JhengHei"/>
              </a:rPr>
              <a:t>我的建議：＿＿＿＿＿＿＿＿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4846320"/>
            <a:ext cx="10469880" cy="841248"/>
          </a:xfrm>
          <a:prstGeom prst="roundRect">
            <a:avLst/>
          </a:prstGeom>
          <a:solidFill>
            <a:srgbClr val="1F3A5D"/>
          </a:solidFill>
          <a:ln>
            <a:solidFill>
              <a:srgbClr val="1F3A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97280" y="4846320"/>
            <a:ext cx="992124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JhengHei"/>
              </a:rPr>
              <a:t>討論不是只問「女性需要什麼」，而是思考如何重新分配照顧責任、降低性別不平等。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492240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87584"/>
                </a:solidFill>
                <a:latin typeface="Microsoft JhengHei"/>
              </a:rPr>
              <a:t>新北市政府交通局｜CEDAW 教育訓練教材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87584"/>
                </a:solidFill>
                <a:latin typeface="Microsoft JhengHe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77240" y="685800"/>
            <a:ext cx="1234440" cy="384048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685800"/>
            <a:ext cx="12344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3A5D"/>
                </a:solidFill>
                <a:latin typeface="Microsoft JhengHei"/>
              </a:rPr>
              <a:t>課程總結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96926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Microsoft JhengHei"/>
              </a:rPr>
              <a:t>從一個停車格，看見性別平等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423160"/>
            <a:ext cx="9966960" cy="749808"/>
          </a:xfrm>
          <a:prstGeom prst="roundRect">
            <a:avLst/>
          </a:prstGeom>
          <a:solidFill>
            <a:srgbClr val="2A486B"/>
          </a:solidFill>
          <a:ln>
            <a:solidFill>
              <a:srgbClr val="2A48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51560" y="2606040"/>
            <a:ext cx="822960" cy="384048"/>
          </a:xfrm>
          <a:prstGeom prst="roundRect">
            <a:avLst/>
          </a:prstGeom>
          <a:solidFill>
            <a:srgbClr val="24807E"/>
          </a:solidFill>
          <a:ln>
            <a:solidFill>
              <a:srgbClr val="2480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606040"/>
            <a:ext cx="822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看見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8840" y="2496312"/>
            <a:ext cx="8183879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JhengHei"/>
              </a:rPr>
              <a:t>用性別統計辨識誰承擔較多接送與照顧責任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383280"/>
            <a:ext cx="9966960" cy="749808"/>
          </a:xfrm>
          <a:prstGeom prst="roundRect">
            <a:avLst/>
          </a:prstGeom>
          <a:solidFill>
            <a:srgbClr val="2A486B"/>
          </a:solidFill>
          <a:ln>
            <a:solidFill>
              <a:srgbClr val="2A48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051560" y="3566160"/>
            <a:ext cx="822960" cy="384048"/>
          </a:xfrm>
          <a:prstGeom prst="roundRect">
            <a:avLst/>
          </a:prstGeom>
          <a:solidFill>
            <a:srgbClr val="D66F7E"/>
          </a:solidFill>
          <a:ln>
            <a:solidFill>
              <a:srgbClr val="D66F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566160"/>
            <a:ext cx="822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JhengHei"/>
              </a:rPr>
              <a:t>回應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8840" y="3456432"/>
            <a:ext cx="8183879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JhengHei"/>
              </a:rPr>
              <a:t>把合理停車時間、智慧管理納入服務設計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4343400"/>
            <a:ext cx="9966960" cy="749808"/>
          </a:xfrm>
          <a:prstGeom prst="roundRect">
            <a:avLst/>
          </a:prstGeom>
          <a:solidFill>
            <a:srgbClr val="2A486B"/>
          </a:solidFill>
          <a:ln>
            <a:solidFill>
              <a:srgbClr val="2A48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51560" y="4526280"/>
            <a:ext cx="822960" cy="384048"/>
          </a:xfrm>
          <a:prstGeom prst="roundRect">
            <a:avLst/>
          </a:prstGeom>
          <a:solidFill>
            <a:srgbClr val="E0A640"/>
          </a:solidFill>
          <a:ln>
            <a:solidFill>
              <a:srgbClr val="E0A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4526280"/>
            <a:ext cx="822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3A5D"/>
                </a:solidFill>
                <a:latin typeface="Microsoft JhengHei"/>
              </a:rPr>
              <a:t>共擔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48840" y="4416552"/>
            <a:ext cx="8183879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JhengHei"/>
              </a:rPr>
              <a:t>透過友善環境與跨場域配套，促進親職共同參與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623560"/>
            <a:ext cx="100584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D5E1EC"/>
                </a:solidFill>
                <a:latin typeface="Microsoft JhengHei"/>
              </a:rPr>
              <a:t>CEDAW 的落實，可以從日常公共服務的每一個設計選擇開始。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18320" y="6236208"/>
            <a:ext cx="19202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Microsoft JhengHei"/>
              </a:rPr>
              <a:t>新北市政府交通局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448</Words>
  <Application>Microsoft Office PowerPoint</Application>
  <PresentationFormat>寬螢幕</PresentationFormat>
  <Paragraphs>187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7" baseType="lpstr">
      <vt:lpstr>Microsoft JhengHei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>莊明婉</dc:creator>
  <cp:keywords/>
  <dc:description>generated using python-pptx</dc:description>
  <cp:lastModifiedBy>莊明婉</cp:lastModifiedBy>
  <cp:revision>3</cp:revision>
  <cp:lastPrinted>2026-08-31T02:37:00Z</cp:lastPrinted>
  <dcterms:created xsi:type="dcterms:W3CDTF">2013-01-27T09:14:16Z</dcterms:created>
  <dcterms:modified xsi:type="dcterms:W3CDTF">2026-08-31T02:37:56Z</dcterms:modified>
  <cp:category/>
</cp:coreProperties>
</file>